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3"/>
  </p:notesMasterIdLst>
  <p:sldIdLst>
    <p:sldId id="257" r:id="rId3"/>
    <p:sldId id="275" r:id="rId4"/>
    <p:sldId id="281" r:id="rId5"/>
    <p:sldId id="283" r:id="rId6"/>
    <p:sldId id="299" r:id="rId7"/>
    <p:sldId id="300" r:id="rId8"/>
    <p:sldId id="298" r:id="rId9"/>
    <p:sldId id="301" r:id="rId10"/>
    <p:sldId id="302" r:id="rId11"/>
    <p:sldId id="303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ção" id="{BFD6C6E6-37A5-45EA-B65D-6418F1C8EF4D}">
          <p14:sldIdLst>
            <p14:sldId id="257"/>
          </p14:sldIdLst>
        </p14:section>
        <p14:section name="Editores" id="{750FC87B-80F5-491B-9FA1-A4131CB54C3E}">
          <p14:sldIdLst>
            <p14:sldId id="275"/>
            <p14:sldId id="281"/>
            <p14:sldId id="283"/>
            <p14:sldId id="299"/>
            <p14:sldId id="300"/>
            <p14:sldId id="298"/>
            <p14:sldId id="301"/>
            <p14:sldId id="302"/>
            <p14:sldId id="3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2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2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2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Requisitos</a:t>
            </a:r>
            <a:r>
              <a:rPr lang="en-GB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 </a:t>
            </a: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funcionais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77B1F8A-007D-4AA8-ADD0-A69EC1900F3E}"/>
              </a:ext>
            </a:extLst>
          </p:cNvPr>
          <p:cNvSpPr txBox="1">
            <a:spLocks/>
          </p:cNvSpPr>
          <p:nvPr/>
        </p:nvSpPr>
        <p:spPr>
          <a:xfrm>
            <a:off x="312476" y="2952544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FIM</a:t>
            </a:r>
          </a:p>
        </p:txBody>
      </p:sp>
    </p:spTree>
    <p:extLst>
      <p:ext uri="{BB962C8B-B14F-4D97-AF65-F5344CB8AC3E}">
        <p14:creationId xmlns:p14="http://schemas.microsoft.com/office/powerpoint/2010/main" val="80569998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Typescript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>
            <a:extLst>
              <a:ext uri="{FF2B5EF4-FFF2-40B4-BE49-F238E27FC236}">
                <a16:creationId xmlns:a16="http://schemas.microsoft.com/office/drawing/2014/main" id="{7D568F1B-3560-4A70-9AF1-DCDB48DCCA2A}"/>
              </a:ext>
            </a:extLst>
          </p:cNvPr>
          <p:cNvSpPr txBox="1">
            <a:spLocks/>
          </p:cNvSpPr>
          <p:nvPr/>
        </p:nvSpPr>
        <p:spPr>
          <a:xfrm>
            <a:off x="579894" y="433631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é typescript ?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D9C6C2E-DD2C-4752-B146-50A14BF0F272}"/>
              </a:ext>
            </a:extLst>
          </p:cNvPr>
          <p:cNvSpPr/>
          <p:nvPr/>
        </p:nvSpPr>
        <p:spPr>
          <a:xfrm>
            <a:off x="579894" y="1309598"/>
            <a:ext cx="9736347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TypeScript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</a:rPr>
              <a:t> é uma linguagem de script criada e desenvolvida pela Microsoft. </a:t>
            </a:r>
          </a:p>
          <a:p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</a:rPr>
              <a:t>A sintaxe é um superconjunto de JavaScript, que adiciona tipagem estática opcional - todo código JavaScript também é </a:t>
            </a:r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TypeScript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</a:rPr>
              <a:t> válido.</a:t>
            </a:r>
          </a:p>
          <a:p>
            <a:endParaRPr 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pt-BR" dirty="0">
                <a:solidFill>
                  <a:schemeClr val="bg1"/>
                </a:solidFill>
              </a:rPr>
              <a:t>Referência: https://pt.wikipedia.org/wiki/TypeScript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D114B8B-2EC7-4B93-B3DA-79DF0E452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748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77B1F8A-007D-4AA8-ADD0-A69EC1900F3E}"/>
              </a:ext>
            </a:extLst>
          </p:cNvPr>
          <p:cNvSpPr txBox="1">
            <a:spLocks/>
          </p:cNvSpPr>
          <p:nvPr/>
        </p:nvSpPr>
        <p:spPr>
          <a:xfrm>
            <a:off x="579894" y="433631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INSTALANDO O TYPESCRIPT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2598BE-D522-44B8-8AE1-C8C92C542661}"/>
              </a:ext>
            </a:extLst>
          </p:cNvPr>
          <p:cNvSpPr/>
          <p:nvPr/>
        </p:nvSpPr>
        <p:spPr>
          <a:xfrm>
            <a:off x="579894" y="1309598"/>
            <a:ext cx="96682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O </a:t>
            </a:r>
            <a:r>
              <a:rPr lang="pt-BR" sz="2400" b="1" dirty="0" err="1">
                <a:solidFill>
                  <a:schemeClr val="bg1"/>
                </a:solidFill>
                <a:latin typeface="arial" panose="020B0604020202020204" pitchFamily="34" charset="0"/>
              </a:rPr>
              <a:t>Typescript</a:t>
            </a:r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 pode ser instalado via NPM:</a:t>
            </a:r>
            <a:endParaRPr lang="pt-BR" sz="24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188DE1E-46BB-48EF-9574-325FB4DF6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94" y="2103629"/>
            <a:ext cx="4536380" cy="650118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11FC39A-631F-46FF-AF99-150251911E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56791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721601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sz="2800" dirty="0" err="1"/>
              <a:t>Transpilar</a:t>
            </a:r>
            <a:endParaRPr lang="pt-BR" sz="2800" dirty="0"/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1A684374-B73F-4244-9648-0CFEF88911F0}"/>
              </a:ext>
            </a:extLst>
          </p:cNvPr>
          <p:cNvSpPr/>
          <p:nvPr/>
        </p:nvSpPr>
        <p:spPr>
          <a:xfrm>
            <a:off x="721601" y="1310110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pt-BR" dirty="0">
                <a:solidFill>
                  <a:schemeClr val="bg1"/>
                </a:solidFill>
                <a:latin typeface="Roboto" panose="02000000000000000000"/>
              </a:rPr>
              <a:t>Transpilar significa converter um código fonte em outro por meio de um processo de compilação, ou seja, o programador escreve o código fonte em uma linguagem que após ser compilada gerará um código equivalente em outra linguagem.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CD86728-7E67-4461-BF2B-8A9DE6BD0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601" y="3618241"/>
            <a:ext cx="4001324" cy="77253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3F14ED8-6438-4169-A5F2-DF1A603A0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5780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721602" y="554400"/>
            <a:ext cx="9802624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sz="3200" b="1" dirty="0"/>
              <a:t>O que é ES6 ?</a:t>
            </a:r>
            <a:endParaRPr kumimoji="0" lang="en-US" sz="32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DCC9C7F-4F9A-4C94-8123-254F60287D72}"/>
              </a:ext>
            </a:extLst>
          </p:cNvPr>
          <p:cNvSpPr/>
          <p:nvPr/>
        </p:nvSpPr>
        <p:spPr>
          <a:xfrm>
            <a:off x="865804" y="1394633"/>
            <a:ext cx="101069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b="1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ES6, </a:t>
            </a:r>
            <a:r>
              <a:rPr lang="pt-BR" dirty="0" err="1">
                <a:solidFill>
                  <a:schemeClr val="bg1"/>
                </a:solidFill>
              </a:rPr>
              <a:t>ECMAScript</a:t>
            </a:r>
            <a:r>
              <a:rPr lang="pt-BR" dirty="0">
                <a:solidFill>
                  <a:schemeClr val="bg1"/>
                </a:solidFill>
              </a:rPr>
              <a:t> 6 ou ES2015, é simplesmente a mais nova versão do </a:t>
            </a:r>
            <a:r>
              <a:rPr lang="pt-BR" dirty="0" err="1">
                <a:solidFill>
                  <a:schemeClr val="bg1"/>
                </a:solidFill>
              </a:rPr>
              <a:t>JavaScript</a:t>
            </a:r>
            <a:r>
              <a:rPr lang="pt-BR" dirty="0">
                <a:solidFill>
                  <a:schemeClr val="bg1"/>
                </a:solidFill>
              </a:rPr>
              <a:t>.</a:t>
            </a:r>
          </a:p>
          <a:p>
            <a:pPr lvl="0">
              <a:defRPr/>
            </a:pPr>
            <a:endParaRPr lang="en-US" sz="3600" cap="all" dirty="0">
              <a:solidFill>
                <a:schemeClr val="bg1"/>
              </a:solidFill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B44385B-2211-472D-A3B9-66D6BCDC7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83855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730229" y="1123744"/>
            <a:ext cx="4669908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pt-BR" sz="1800" dirty="0"/>
              <a:t>Declarando variáveis </a:t>
            </a:r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477B9B-DE6C-4DA1-8BE3-A78C352F4DDE}"/>
              </a:ext>
            </a:extLst>
          </p:cNvPr>
          <p:cNvSpPr txBox="1">
            <a:spLocks/>
          </p:cNvSpPr>
          <p:nvPr/>
        </p:nvSpPr>
        <p:spPr>
          <a:xfrm>
            <a:off x="6498586" y="1096963"/>
            <a:ext cx="4669908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pt-BR" sz="1800" dirty="0"/>
              <a:t>Funções</a:t>
            </a:r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41F2055-EF75-43D1-A2DA-A78954D11C48}"/>
              </a:ext>
            </a:extLst>
          </p:cNvPr>
          <p:cNvSpPr txBox="1">
            <a:spLocks/>
          </p:cNvSpPr>
          <p:nvPr/>
        </p:nvSpPr>
        <p:spPr>
          <a:xfrm>
            <a:off x="454184" y="2915805"/>
            <a:ext cx="4669908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pt-BR" sz="1600" dirty="0"/>
              <a:t>Declarando variáveis</a:t>
            </a:r>
          </a:p>
          <a:p>
            <a:pPr lvl="0">
              <a:defRPr/>
            </a:pPr>
            <a:r>
              <a:rPr lang="pt-BR" sz="1600" dirty="0"/>
              <a:t>Com </a:t>
            </a:r>
            <a:r>
              <a:rPr lang="pt-BR" sz="1600" dirty="0" err="1"/>
              <a:t>Let</a:t>
            </a:r>
            <a:r>
              <a:rPr lang="pt-BR" sz="1600" dirty="0"/>
              <a:t> </a:t>
            </a:r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FC82B72-0036-4FBD-8FCD-04A77D4A5AC1}"/>
              </a:ext>
            </a:extLst>
          </p:cNvPr>
          <p:cNvSpPr txBox="1">
            <a:spLocks/>
          </p:cNvSpPr>
          <p:nvPr/>
        </p:nvSpPr>
        <p:spPr>
          <a:xfrm>
            <a:off x="6498586" y="2941920"/>
            <a:ext cx="4669908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en-US" sz="1800" dirty="0"/>
              <a:t>a</a:t>
            </a:r>
            <a:r>
              <a:rPr lang="pt-BR" sz="1800" dirty="0"/>
              <a:t>pós </a:t>
            </a:r>
            <a:r>
              <a:rPr lang="pt-BR" sz="1800" dirty="0" err="1"/>
              <a:t>transpilado</a:t>
            </a:r>
            <a:endParaRPr lang="pt-BR" sz="1800" dirty="0"/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9AB9C92-C089-4778-93C9-C535A4965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105" y="5080005"/>
            <a:ext cx="3815820" cy="327576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388E6F7D-CDB0-4475-9594-2F849B4999D9}"/>
              </a:ext>
            </a:extLst>
          </p:cNvPr>
          <p:cNvSpPr txBox="1">
            <a:spLocks/>
          </p:cNvSpPr>
          <p:nvPr/>
        </p:nvSpPr>
        <p:spPr>
          <a:xfrm>
            <a:off x="609101" y="4376506"/>
            <a:ext cx="4669908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pt-BR" sz="1800" dirty="0"/>
              <a:t>Constantes</a:t>
            </a:r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C405807A-CFF7-4C0B-8D15-4FDED8BE8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697" y="5080005"/>
            <a:ext cx="3508931" cy="34500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383F441-DA9B-4468-B858-F8C380136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77" y="1618529"/>
            <a:ext cx="4029075" cy="36195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07465AF9-430F-40BD-9194-279A2ECB33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0453" y="1536122"/>
            <a:ext cx="3686175" cy="962025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AF6A2EF9-3937-4D08-96BD-9DECA76826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8105" y="3671819"/>
            <a:ext cx="3771900" cy="420811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05C6D0C-D265-4A25-996D-FA82A9E4B7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0453" y="3671819"/>
            <a:ext cx="3686175" cy="420811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F6DC0365-7141-491A-A9A8-11F8F6341FBF}"/>
              </a:ext>
            </a:extLst>
          </p:cNvPr>
          <p:cNvSpPr txBox="1">
            <a:spLocks/>
          </p:cNvSpPr>
          <p:nvPr/>
        </p:nvSpPr>
        <p:spPr>
          <a:xfrm>
            <a:off x="6587208" y="4376506"/>
            <a:ext cx="4669908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en-US" sz="1800" dirty="0"/>
              <a:t>a</a:t>
            </a:r>
            <a:r>
              <a:rPr lang="pt-BR" sz="1800" dirty="0"/>
              <a:t>pós </a:t>
            </a:r>
            <a:r>
              <a:rPr lang="pt-BR" sz="1800" dirty="0" err="1"/>
              <a:t>transpilado</a:t>
            </a:r>
            <a:endParaRPr lang="pt-BR" sz="1800" dirty="0"/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405CE1A5-B413-4AE3-84CD-81B44E57EC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ED0046D-F095-43FA-9432-CA2344DEAA61}"/>
              </a:ext>
            </a:extLst>
          </p:cNvPr>
          <p:cNvSpPr txBox="1">
            <a:spLocks/>
          </p:cNvSpPr>
          <p:nvPr/>
        </p:nvSpPr>
        <p:spPr>
          <a:xfrm>
            <a:off x="579894" y="433631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typescript</a:t>
            </a:r>
          </a:p>
        </p:txBody>
      </p:sp>
    </p:spTree>
    <p:extLst>
      <p:ext uri="{BB962C8B-B14F-4D97-AF65-F5344CB8AC3E}">
        <p14:creationId xmlns:p14="http://schemas.microsoft.com/office/powerpoint/2010/main" val="386398386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15476F4-9253-4F36-AB41-B6C0DD8C7F43}"/>
              </a:ext>
            </a:extLst>
          </p:cNvPr>
          <p:cNvSpPr txBox="1">
            <a:spLocks/>
          </p:cNvSpPr>
          <p:nvPr/>
        </p:nvSpPr>
        <p:spPr>
          <a:xfrm>
            <a:off x="721602" y="554400"/>
            <a:ext cx="9802624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sz="3200" b="1" dirty="0"/>
              <a:t>Declarando Classe</a:t>
            </a:r>
            <a:endParaRPr kumimoji="0" lang="en-US" sz="32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F66FD65-A59C-49D0-B37A-8A5DB35EA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602" y="1791238"/>
            <a:ext cx="7449280" cy="2332187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37D232E3-B182-430E-AF44-D036D11E8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929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15476F4-9253-4F36-AB41-B6C0DD8C7F43}"/>
              </a:ext>
            </a:extLst>
          </p:cNvPr>
          <p:cNvSpPr txBox="1">
            <a:spLocks/>
          </p:cNvSpPr>
          <p:nvPr/>
        </p:nvSpPr>
        <p:spPr>
          <a:xfrm>
            <a:off x="721602" y="554400"/>
            <a:ext cx="9802624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sz="3200" b="1" dirty="0"/>
              <a:t>Arrow </a:t>
            </a:r>
            <a:r>
              <a:rPr lang="pt-BR" sz="3200" b="1" dirty="0" err="1"/>
              <a:t>functions</a:t>
            </a:r>
            <a:endParaRPr kumimoji="0" lang="en-US" sz="32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90E1837-583B-4742-9276-A85BA2133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804" y="3168593"/>
            <a:ext cx="6675948" cy="1043796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D2675D5F-5EE0-43C5-A6C2-ADABC2DFF6CE}"/>
              </a:ext>
            </a:extLst>
          </p:cNvPr>
          <p:cNvSpPr/>
          <p:nvPr/>
        </p:nvSpPr>
        <p:spPr>
          <a:xfrm>
            <a:off x="865804" y="1394633"/>
            <a:ext cx="101069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b="1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As </a:t>
            </a:r>
            <a:r>
              <a:rPr lang="pt-BR" dirty="0" err="1">
                <a:solidFill>
                  <a:schemeClr val="bg1"/>
                </a:solidFill>
              </a:rPr>
              <a:t>arrows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functions</a:t>
            </a:r>
            <a:r>
              <a:rPr lang="pt-BR" dirty="0">
                <a:solidFill>
                  <a:schemeClr val="bg1"/>
                </a:solidFill>
              </a:rPr>
              <a:t> são uma forma simplificada de utilizar função no ES6.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</a:t>
            </a:r>
            <a:r>
              <a:rPr lang="pt-BR" dirty="0">
                <a:solidFill>
                  <a:schemeClr val="bg1"/>
                </a:solidFill>
              </a:rPr>
              <a:t>xemplo:</a:t>
            </a:r>
          </a:p>
          <a:p>
            <a:pPr lvl="0">
              <a:defRPr/>
            </a:pPr>
            <a:endParaRPr lang="en-US" sz="3600" cap="all" dirty="0">
              <a:solidFill>
                <a:schemeClr val="bg1"/>
              </a:solidFill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A8DB390-FD2B-4A0E-8743-3795A34452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36109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5839</TotalTime>
  <Words>115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Arial</vt:lpstr>
      <vt:lpstr>Arial Black</vt:lpstr>
      <vt:lpstr>Calibri</vt:lpstr>
      <vt:lpstr>Calibri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Gomes Silva, Jose</cp:lastModifiedBy>
  <cp:revision>145</cp:revision>
  <dcterms:created xsi:type="dcterms:W3CDTF">2018-03-08T20:56:03Z</dcterms:created>
  <dcterms:modified xsi:type="dcterms:W3CDTF">2018-04-13T18:16:18Z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